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8" r:id="rId3"/>
    <p:sldId id="264" r:id="rId4"/>
    <p:sldId id="259" r:id="rId5"/>
    <p:sldId id="261" r:id="rId6"/>
    <p:sldId id="267" r:id="rId7"/>
    <p:sldId id="266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2BACD-F456-4256-B05C-4C637A4657EA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21BD6-3CD2-4832-A5F7-AB511D8E7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2838">
              <a:spcBef>
                <a:spcPct val="0"/>
              </a:spcBef>
            </a:pPr>
            <a:r>
              <a:rPr lang="en-US" smtClean="0"/>
              <a:t>Iterative, analytic process designed to identify strategies that are robust to a wide range of planning uncertainties. </a:t>
            </a:r>
          </a:p>
          <a:p>
            <a:pPr defTabSz="912838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316" y="8684914"/>
            <a:ext cx="2972115" cy="457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35298" indent="-282807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31227" indent="-226245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583718" indent="-226245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36209" indent="-226245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488700" indent="-2262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41190" indent="-2262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393681" indent="-2262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46172" indent="-22624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34D3A1C5-A1CB-4922-9B04-75A470FC96F7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48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15" tIns="44856" rIns="89715" bIns="44856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CD2B264-CDEB-4195-B8C2-B51518896CB1}" type="slidenum">
              <a:rPr lang="en-US" sz="2600" b="0" smtClean="0">
                <a:cs typeface="Arial" panose="020B0604020202020204" pitchFamily="34" charset="0"/>
              </a:rPr>
              <a:pPr/>
              <a:t>3</a:t>
            </a:fld>
            <a:endParaRPr lang="en-US" sz="2600" b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25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anose="020B0604020202020204" pitchFamily="34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15" tIns="44856" rIns="89715" bIns="44856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CD2B264-CDEB-4195-B8C2-B51518896CB1}" type="slidenum">
              <a:rPr lang="en-US" sz="2600" b="0" smtClean="0">
                <a:cs typeface="Arial" panose="020B0604020202020204" pitchFamily="34" charset="0"/>
              </a:rPr>
              <a:pPr/>
              <a:t>8</a:t>
            </a:fld>
            <a:endParaRPr lang="en-US" sz="2600" b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455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C3DF-4C37-0844-BEE2-70EA909FD83C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E3B5-6F2C-3E40-B058-1AA23A90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54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C3DF-4C37-0844-BEE2-70EA909FD83C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E3B5-6F2C-3E40-B058-1AA23A90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C3DF-4C37-0844-BEE2-70EA909FD83C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E3B5-6F2C-3E40-B058-1AA23A90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8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C3DF-4C37-0844-BEE2-70EA909FD83C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E3B5-6F2C-3E40-B058-1AA23A90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2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C3DF-4C37-0844-BEE2-70EA909FD83C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E3B5-6F2C-3E40-B058-1AA23A90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0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C3DF-4C37-0844-BEE2-70EA909FD83C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E3B5-6F2C-3E40-B058-1AA23A90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80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C3DF-4C37-0844-BEE2-70EA909FD83C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E3B5-6F2C-3E40-B058-1AA23A90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1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C3DF-4C37-0844-BEE2-70EA909FD83C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E3B5-6F2C-3E40-B058-1AA23A90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7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C3DF-4C37-0844-BEE2-70EA909FD83C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E3B5-6F2C-3E40-B058-1AA23A90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5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C3DF-4C37-0844-BEE2-70EA909FD83C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E3B5-6F2C-3E40-B058-1AA23A90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47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2C3DF-4C37-0844-BEE2-70EA909FD83C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E3B5-6F2C-3E40-B058-1AA23A90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8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2C3DF-4C37-0844-BEE2-70EA909FD83C}" type="datetimeFigureOut">
              <a:rPr lang="en-US" smtClean="0"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6E3B5-6F2C-3E40-B058-1AA23A90F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28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C: XLRM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David Purkey, SEI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Rob Lempert, RAND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8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b="13132"/>
          <a:stretch>
            <a:fillRect/>
          </a:stretch>
        </p:blipFill>
        <p:spPr bwMode="auto">
          <a:xfrm>
            <a:off x="3314700" y="2978546"/>
            <a:ext cx="2806700" cy="996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2720975" y="5255759"/>
            <a:ext cx="3994150" cy="15478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>
                <a:solidFill>
                  <a:schemeClr val="tx1"/>
                </a:solidFill>
              </a:rPr>
              <a:t>Outcome Metrics: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 Delivery reliability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 Unmet </a:t>
            </a:r>
            <a:r>
              <a:rPr lang="en-US" sz="1600" dirty="0" smtClean="0">
                <a:solidFill>
                  <a:schemeClr val="tx1"/>
                </a:solidFill>
              </a:rPr>
              <a:t>demands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Hydropower generation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chemeClr val="tx1"/>
                </a:solidFill>
              </a:rPr>
              <a:t> Groundwater &amp; surface water storage</a:t>
            </a:r>
          </a:p>
        </p:txBody>
      </p:sp>
      <p:cxnSp>
        <p:nvCxnSpPr>
          <p:cNvPr id="7" name="Straight Arrow Connector 6"/>
          <p:cNvCxnSpPr>
            <a:stCxn id="2" idx="2"/>
            <a:endCxn id="6" idx="0"/>
          </p:cNvCxnSpPr>
          <p:nvPr/>
        </p:nvCxnSpPr>
        <p:spPr>
          <a:xfrm>
            <a:off x="4718050" y="4975013"/>
            <a:ext cx="0" cy="2807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304800" y="794657"/>
            <a:ext cx="3124200" cy="16002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3200" b="1" dirty="0"/>
              <a:t>Uncertainties: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/>
              <a:t> Changes in </a:t>
            </a:r>
            <a:r>
              <a:rPr lang="en-US" sz="1600" dirty="0" smtClean="0"/>
              <a:t>Climate</a:t>
            </a:r>
            <a:endParaRPr lang="en-US" sz="1600" dirty="0"/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/>
              <a:t> Changes in </a:t>
            </a:r>
            <a:r>
              <a:rPr lang="en-US" sz="1600" dirty="0" smtClean="0"/>
              <a:t>Population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/>
              <a:t> </a:t>
            </a:r>
            <a:r>
              <a:rPr lang="en-US" sz="1600" dirty="0" smtClean="0"/>
              <a:t>Changes in </a:t>
            </a:r>
            <a:r>
              <a:rPr lang="en-US" sz="1600" dirty="0" err="1" smtClean="0"/>
              <a:t>Landuse</a:t>
            </a:r>
            <a:endParaRPr lang="en-US" sz="1600" dirty="0"/>
          </a:p>
        </p:txBody>
      </p:sp>
      <p:sp>
        <p:nvSpPr>
          <p:cNvPr id="9" name="Rounded Rectangle 8"/>
          <p:cNvSpPr/>
          <p:nvPr/>
        </p:nvSpPr>
        <p:spPr>
          <a:xfrm>
            <a:off x="4114800" y="794657"/>
            <a:ext cx="4343400" cy="16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en-US" sz="3200" b="1" dirty="0"/>
              <a:t>Response Strategies: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/>
              <a:t> Add infrastructure (e.g. desalination)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/>
              <a:t> Improvements in system efficiency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/>
              <a:t> Wastewater reuse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600" dirty="0"/>
              <a:t> Demand Management</a:t>
            </a:r>
          </a:p>
        </p:txBody>
      </p:sp>
      <p:cxnSp>
        <p:nvCxnSpPr>
          <p:cNvPr id="10" name="Straight Arrow Connector 9"/>
          <p:cNvCxnSpPr>
            <a:stCxn id="8" idx="2"/>
            <a:endCxn id="5" idx="0"/>
          </p:cNvCxnSpPr>
          <p:nvPr/>
        </p:nvCxnSpPr>
        <p:spPr>
          <a:xfrm rot="16200000" flipH="1">
            <a:off x="3000631" y="1261126"/>
            <a:ext cx="583689" cy="28511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2"/>
            <a:endCxn id="5" idx="0"/>
          </p:cNvCxnSpPr>
          <p:nvPr/>
        </p:nvCxnSpPr>
        <p:spPr>
          <a:xfrm rot="5400000">
            <a:off x="5210431" y="1902476"/>
            <a:ext cx="583689" cy="15684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6" idx="3"/>
            <a:endCxn id="9" idx="3"/>
          </p:cNvCxnSpPr>
          <p:nvPr/>
        </p:nvCxnSpPr>
        <p:spPr>
          <a:xfrm flipV="1">
            <a:off x="6715125" y="1594757"/>
            <a:ext cx="1743075" cy="4434908"/>
          </a:xfrm>
          <a:prstGeom prst="bentConnector3">
            <a:avLst>
              <a:gd name="adj1" fmla="val 113115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882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Robustness Analysis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428093" y="4267127"/>
            <a:ext cx="2579914" cy="707886"/>
          </a:xfrm>
          <a:prstGeom prst="rect">
            <a:avLst/>
          </a:prstGeom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Odessa LET" pitchFamily="2" charset="0"/>
              </a:rPr>
              <a:t>OSeMOSYS</a:t>
            </a:r>
            <a:endParaRPr lang="en-US" sz="4000" b="1" dirty="0">
              <a:latin typeface="Odessa LET" pitchFamily="2" charset="0"/>
            </a:endParaRPr>
          </a:p>
        </p:txBody>
      </p:sp>
      <p:cxnSp>
        <p:nvCxnSpPr>
          <p:cNvPr id="18" name="Straight Arrow Connector 17"/>
          <p:cNvCxnSpPr>
            <a:stCxn id="5" idx="2"/>
            <a:endCxn id="2" idx="0"/>
          </p:cNvCxnSpPr>
          <p:nvPr/>
        </p:nvCxnSpPr>
        <p:spPr>
          <a:xfrm>
            <a:off x="4718050" y="3975496"/>
            <a:ext cx="0" cy="2916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9836-2D52-4B4E-AB70-CA78DEE9FCF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0" y="130175"/>
            <a:ext cx="9144000" cy="1089025"/>
          </a:xfrm>
        </p:spPr>
        <p:txBody>
          <a:bodyPr/>
          <a:lstStyle/>
          <a:p>
            <a:r>
              <a:rPr lang="en-US" altLang="en-US" sz="2800" dirty="0" smtClean="0"/>
              <a:t>Recall also that the “</a:t>
            </a:r>
            <a:r>
              <a:rPr lang="en-US" sz="2800" dirty="0" smtClean="0"/>
              <a:t>XLRM</a:t>
            </a:r>
            <a:r>
              <a:rPr lang="en-US" altLang="en-US" sz="2800" dirty="0" smtClean="0"/>
              <a:t>”</a:t>
            </a:r>
            <a:r>
              <a:rPr lang="en-US" sz="2800" dirty="0" smtClean="0"/>
              <a:t> Framework support participatory scoping and analytical design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877209"/>
              </p:ext>
            </p:extLst>
          </p:nvPr>
        </p:nvGraphicFramePr>
        <p:xfrm>
          <a:off x="228600" y="1417638"/>
          <a:ext cx="8686800" cy="4503738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639670">
                <a:tc>
                  <a:txBody>
                    <a:bodyPr/>
                    <a:lstStyle>
                      <a:lvl1pPr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Uncertainty Factors (X)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D3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Response Packages/Policy Levers (L)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D3"/>
                    </a:solidFill>
                  </a:tcPr>
                </a:tc>
              </a:tr>
              <a:tr h="1641234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Uncertain factors outside of the control of water managers which form the basis of scenarios analysis.</a:t>
                      </a:r>
                      <a:endParaRPr kumimoji="0" lang="en-US" sz="14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Management strategies available to water managers: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Current system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Planned strategies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EA"/>
                    </a:solidFill>
                  </a:tcPr>
                </a:tc>
              </a:tr>
              <a:tr h="365732">
                <a:tc>
                  <a:txBody>
                    <a:bodyPr/>
                    <a:lstStyle>
                      <a:lvl1pPr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Models (R)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D3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Performance Metrics (M)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D3"/>
                    </a:solidFill>
                  </a:tcPr>
                </a:tc>
              </a:tr>
              <a:tr h="185710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Models to produce metrics of performance (M) for each strategy (L) in the face of ensembles of uncertainties (X)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Results of interest, metrics used to evaluate the performance of strategies under consideration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EA"/>
                    </a:solidFill>
                  </a:tcPr>
                </a:tc>
              </a:tr>
            </a:tbl>
          </a:graphicData>
        </a:graphic>
      </p:graphicFrame>
      <p:pic>
        <p:nvPicPr>
          <p:cNvPr id="891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3" y="5211763"/>
            <a:ext cx="272573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4263-9602-694C-9EED-F2C1B83E9A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98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2897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MS PGothic" charset="0"/>
              </a:rPr>
              <a:t>Uncertainties</a:t>
            </a:r>
            <a:r>
              <a:rPr lang="es-CO" dirty="0" smtClean="0">
                <a:latin typeface="Arial" charset="0"/>
                <a:ea typeface="MS PGothic" charset="0"/>
              </a:rPr>
              <a:t> </a:t>
            </a:r>
            <a:r>
              <a:rPr lang="es-CO" dirty="0">
                <a:latin typeface="Arial" charset="0"/>
                <a:ea typeface="MS PGothic" charset="0"/>
              </a:rPr>
              <a:t>(X)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629782"/>
              </p:ext>
            </p:extLst>
          </p:nvPr>
        </p:nvGraphicFramePr>
        <p:xfrm>
          <a:off x="533400" y="1066800"/>
          <a:ext cx="8229600" cy="4967288"/>
        </p:xfrm>
        <a:graphic>
          <a:graphicData uri="http://schemas.openxmlformats.org/drawingml/2006/table">
            <a:tbl>
              <a:tblPr/>
              <a:tblGrid>
                <a:gridCol w="4572000"/>
                <a:gridCol w="3657600"/>
              </a:tblGrid>
              <a:tr h="60325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Factors of Uncertainty(X)</a:t>
                      </a:r>
                      <a:endParaRPr kumimoji="0" lang="en-US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4610" marR="54610" marT="27298" marB="2729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Response Packages </a:t>
                      </a:r>
                      <a:r>
                        <a:rPr kumimoji="0" 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(L)</a:t>
                      </a:r>
                      <a:endParaRPr kumimoji="0" lang="es-CO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4610" marR="54610" marT="27298" marB="2729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621088">
                <a:tc>
                  <a:txBody>
                    <a:bodyPr/>
                    <a:lstStyle>
                      <a:lvl1pPr marL="176213" indent="-176213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What uncertain factors, outside the control of water managers, may affect water management outcomes?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What is the plausible range for such uncertainties?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What information is needed to define these ranges and any best estimates?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Who has the information?</a:t>
                      </a:r>
                    </a:p>
                  </a:txBody>
                  <a:tcPr marL="54610" marR="54610" marT="27298" marB="2729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lvl1pPr marL="176213" indent="-176213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s-C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4610" marR="54610" marT="27298" marB="2729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Models</a:t>
                      </a:r>
                      <a:r>
                        <a:rPr kumimoji="0" 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 (R) </a:t>
                      </a:r>
                      <a:endParaRPr kumimoji="0" lang="es-CO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4610" marR="54610" marT="27298" marB="2729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Performance Metrics (M</a:t>
                      </a:r>
                      <a:r>
                        <a:rPr kumimoji="0" lang="es-CO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) </a:t>
                      </a:r>
                      <a:endParaRPr kumimoji="0" lang="es-CO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4610" marR="54610" marT="27298" marB="2729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marL="176213" indent="-176213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s-CO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4610" marR="54610" marT="27298" marB="2729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marL="176213" indent="-176213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0" lang="es-C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54610" marR="54610" marT="27298" marB="27298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929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O">
                <a:latin typeface="Arial" charset="0"/>
                <a:ea typeface="MS PGothic" charset="0"/>
              </a:rPr>
              <a:t>Performance Metrics (M)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386825"/>
              </p:ext>
            </p:extLst>
          </p:nvPr>
        </p:nvGraphicFramePr>
        <p:xfrm>
          <a:off x="228600" y="1143000"/>
          <a:ext cx="8686800" cy="5385447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Factors of Uncertainty (X)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Response Packages (L)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MS PGothic" charset="0"/>
                        <a:cs typeface="MS PGothic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Models (R)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Performance Metrics (M) 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</a:tr>
              <a:tr h="3621088"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s-CO" sz="18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What characteristic of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system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performance are important to you?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 What are the measures and indicators that we should use to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evaluate these characteristics?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 What are the acceptable levels and limits of this measures and indicators ​​to be achieved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  What is the information needed to define these acceptable levels and limits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  Who has the information?</a:t>
                      </a:r>
                      <a:endParaRPr kumimoji="0" lang="es-CO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457200" y="168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MS PGothic" charset="0"/>
              </a:rPr>
              <a:t>Response Packages </a:t>
            </a:r>
            <a:r>
              <a:rPr lang="es-CO" dirty="0">
                <a:latin typeface="Arial" charset="0"/>
                <a:ea typeface="MS PGothic" charset="0"/>
              </a:rPr>
              <a:t>(L)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921255"/>
              </p:ext>
            </p:extLst>
          </p:nvPr>
        </p:nvGraphicFramePr>
        <p:xfrm>
          <a:off x="593678" y="1489881"/>
          <a:ext cx="8229600" cy="49672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6032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charset="0"/>
                          <a:ea typeface="ＭＳ Ｐゴシック" pitchFamily="34" charset="-128"/>
                        </a:rPr>
                        <a:t>Factor s of Uncertainty </a:t>
                      </a:r>
                      <a:r>
                        <a:rPr kumimoji="0" lang="es-CO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charset="0"/>
                          <a:ea typeface="ＭＳ Ｐゴシック" pitchFamily="34" charset="-128"/>
                        </a:rPr>
                        <a:t>(X)</a:t>
                      </a:r>
                      <a:endParaRPr kumimoji="0" lang="es-CO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pitchFamily="34" charset="-128"/>
                        </a:rPr>
                        <a:t>Response Packages/Policy Levers </a:t>
                      </a:r>
                      <a:r>
                        <a:rPr kumimoji="0" lang="es-CO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pitchFamily="34" charset="-128"/>
                        </a:rPr>
                        <a:t>(L)</a:t>
                      </a:r>
                      <a:endParaRPr kumimoji="0" lang="es-CO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24406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CDB"/>
                    </a:solidFill>
                  </a:tcPr>
                </a:tc>
              </a:tr>
              <a:tr h="3620902"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s-CO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pitchFamily="34" charset="-128"/>
                        </a:rPr>
                        <a:t>Are there additional projects that we should include in the base line?</a:t>
                      </a: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ＭＳ Ｐゴシック" pitchFamily="34" charset="-128"/>
                      </a:endParaRPr>
                    </a:p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pitchFamily="34" charset="-128"/>
                        </a:rPr>
                        <a:t>What types of response packages in addition my potentially address the impacts of climate change?</a:t>
                      </a: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</a:tr>
              <a:tr h="3715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charset="0"/>
                          <a:ea typeface="ＭＳ Ｐゴシック" pitchFamily="34" charset="-128"/>
                        </a:rPr>
                        <a:t>Models </a:t>
                      </a:r>
                      <a:r>
                        <a:rPr kumimoji="0" lang="es-CO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charset="0"/>
                          <a:ea typeface="ＭＳ Ｐゴシック" pitchFamily="34" charset="-128"/>
                        </a:rPr>
                        <a:t>(R) </a:t>
                      </a:r>
                      <a:endParaRPr kumimoji="0" lang="es-CO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charset="0"/>
                          <a:ea typeface="ＭＳ Ｐゴシック" pitchFamily="34" charset="-128"/>
                        </a:rPr>
                        <a:t>Performance Metrics </a:t>
                      </a:r>
                      <a:r>
                        <a:rPr kumimoji="0" lang="es-CO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charset="0"/>
                          <a:ea typeface="ＭＳ Ｐゴシック" pitchFamily="34" charset="-128"/>
                        </a:rPr>
                        <a:t>(M) </a:t>
                      </a:r>
                      <a:endParaRPr kumimoji="0" lang="es-CO" sz="18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553"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s-CO" sz="1800" b="0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Calibri" charset="0"/>
                        <a:ea typeface="ＭＳ Ｐゴシック" pitchFamily="34" charset="-128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s-CO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Calibri" charset="0"/>
                        <a:ea typeface="ＭＳ Ｐゴシック" pitchFamily="34" charset="-128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73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1683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MS PGothic" charset="0"/>
              </a:rPr>
              <a:t>Relationships </a:t>
            </a:r>
            <a:r>
              <a:rPr lang="es-CO" dirty="0" smtClean="0">
                <a:latin typeface="Arial" charset="0"/>
                <a:ea typeface="MS PGothic" charset="0"/>
              </a:rPr>
              <a:t>(R)</a:t>
            </a:r>
            <a:endParaRPr lang="es-CO" dirty="0">
              <a:latin typeface="Arial" charset="0"/>
              <a:ea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967459"/>
              </p:ext>
            </p:extLst>
          </p:nvPr>
        </p:nvGraphicFramePr>
        <p:xfrm>
          <a:off x="228600" y="1143000"/>
          <a:ext cx="8686800" cy="4837113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Factors of Uncertainty (X)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Response Packages (L)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MS PGothic" charset="0"/>
                        <a:cs typeface="MS PGothic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A6A6A6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Models (R)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A6A6A6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Performance Metrics (M) 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MS PGothic" charset="0"/>
                        <a:cs typeface="Times New Roman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2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s-C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Based on what you heard yesterday about our tools and approaches, what advice would you have for improving the modeling that will be use to support the analysis?</a:t>
                      </a:r>
                      <a:endParaRPr kumimoji="0" 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MS PGothic" charset="0"/>
                        <a:cs typeface="MS PGothic" charset="0"/>
                      </a:endParaRP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CO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MS PGothic" charset="0"/>
                          <a:cs typeface="MS PGothic" charset="0"/>
                        </a:rPr>
                        <a:t> </a:t>
                      </a:r>
                    </a:p>
                  </a:txBody>
                  <a:tcPr marL="54610" marR="54610" marT="27311" marB="2731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0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348625"/>
              </p:ext>
            </p:extLst>
          </p:nvPr>
        </p:nvGraphicFramePr>
        <p:xfrm>
          <a:off x="228600" y="410237"/>
          <a:ext cx="8686800" cy="9979109"/>
        </p:xfrm>
        <a:graphic>
          <a:graphicData uri="http://schemas.openxmlformats.org/drawingml/2006/table">
            <a:tbl>
              <a:tblPr/>
              <a:tblGrid>
                <a:gridCol w="4343400"/>
                <a:gridCol w="4343400"/>
              </a:tblGrid>
              <a:tr h="524962">
                <a:tc>
                  <a:txBody>
                    <a:bodyPr/>
                    <a:lstStyle>
                      <a:lvl1pPr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Uncertainty Factors (X)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D3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Response Packages/</a:t>
                      </a:r>
                      <a:r>
                        <a:rPr kumimoji="0" lang="en-US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Policy Levers </a:t>
                      </a: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(L)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D3"/>
                    </a:solidFill>
                  </a:tcPr>
                </a:tc>
              </a:tr>
              <a:tr h="3821647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Future climate (plus flood, droughts)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Future cropping patterns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Population and economic growth, and their effect on water demand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Ability to implement end use efficiency programs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Funding availability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Operational deviations from assurance rules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Natural hazards (earthquakes)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Political instability (allocations, demand, international trade)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Cost variability (energy and water)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Infrastructure ground conditions delay implementation, as does corruption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Hydropower plant efficiency (sedimentation)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Historical uncertainty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New resource discovery (gas), and policies (nuclear)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Market reforms (energy, water)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Non-technical losses (theft)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Organizational capacity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Allocation compliance during stress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Environmental flows expand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Water quality degradation (Vaal)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endParaRPr kumimoji="0" lang="en-US" sz="16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31788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Infrastructure investments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Storage, transfer, hydro, irrigation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LH III and IV (timing)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Re-regulating dam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Fish river dam</a:t>
                      </a:r>
                    </a:p>
                    <a:p>
                      <a:pPr marL="331788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Water governance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Inter-basin integrated planning and cooperation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Organizational stability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  <a:defRPr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Allocation priority between sectors</a:t>
                      </a:r>
                    </a:p>
                    <a:p>
                      <a:pPr marL="331788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Water management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Enhance end use efficiency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Change cropping patterns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Develop more ground water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Encourage growth in water rich areas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Distribution loss reduction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Planned assurance rules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Catchment management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Monitoring, higher res info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Water reuse, return flow capture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Service expansion to rural communities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Energy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Mix</a:t>
                      </a:r>
                    </a:p>
                    <a:p>
                      <a:pPr marL="606425" marR="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Lucida Grande"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transmission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EA"/>
                    </a:solidFill>
                  </a:tcPr>
                </a:tc>
              </a:tr>
              <a:tr h="493083">
                <a:tc>
                  <a:txBody>
                    <a:bodyPr/>
                    <a:lstStyle>
                      <a:lvl1pPr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Relationships in Models (R)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D3"/>
                    </a:solidFill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defTabSz="4572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Performance Metrics (M)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4D3"/>
                    </a:solidFill>
                  </a:tcPr>
                </a:tc>
              </a:tr>
              <a:tr h="1223662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WEAP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OSeMOSYS</a:t>
                      </a:r>
                      <a:endParaRPr kumimoji="0" lang="en-US" sz="18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50000"/>
                        </a:spcBef>
                        <a:buClr>
                          <a:srgbClr val="23A6FF"/>
                        </a:buClr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590"/>
                        </a:buClr>
                        <a:buSzPct val="80000"/>
                        <a:defRPr sz="20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Water supply reliability/assurance (for different sectors)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Electricity metrics (Mark leads)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Water quality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Hydropower supply reliability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Environmental flows (e.g. river mouth RAMSAR site, other key points)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Number of system failures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National food production levels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EA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14263-9602-694C-9EED-F2C1B83E9A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666</Words>
  <Application>Microsoft Office PowerPoint</Application>
  <PresentationFormat>On-screen Show (4:3)</PresentationFormat>
  <Paragraphs>135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MS PGothic</vt:lpstr>
      <vt:lpstr>MS PGothic</vt:lpstr>
      <vt:lpstr>Arial</vt:lpstr>
      <vt:lpstr>Calibri</vt:lpstr>
      <vt:lpstr>Garamond</vt:lpstr>
      <vt:lpstr>Lucida Grande</vt:lpstr>
      <vt:lpstr>Odessa LET</vt:lpstr>
      <vt:lpstr>Times New Roman</vt:lpstr>
      <vt:lpstr>Office Theme</vt:lpstr>
      <vt:lpstr>C: XLRM Session</vt:lpstr>
      <vt:lpstr>Robustness Analysis</vt:lpstr>
      <vt:lpstr>Recall also that the “XLRM” Framework support participatory scoping and analytical design</vt:lpstr>
      <vt:lpstr>Uncertainties (X)</vt:lpstr>
      <vt:lpstr>Performance Metrics (M)</vt:lpstr>
      <vt:lpstr>Response Packages (L)</vt:lpstr>
      <vt:lpstr>Relationships (R)</vt:lpstr>
      <vt:lpstr>PowerPoint Presentation</vt:lpstr>
    </vt:vector>
  </TitlesOfParts>
  <Company>The RAND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C: XLRM Session</dc:title>
  <dc:creator>Robert Lempert</dc:creator>
  <cp:lastModifiedBy>David</cp:lastModifiedBy>
  <cp:revision>21</cp:revision>
  <dcterms:created xsi:type="dcterms:W3CDTF">2013-06-19T17:05:45Z</dcterms:created>
  <dcterms:modified xsi:type="dcterms:W3CDTF">2013-07-10T04:35:21Z</dcterms:modified>
</cp:coreProperties>
</file>